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Lst>
  <p:sldIdLst>
    <p:sldId id="256" r:id="rId9"/>
    <p:sldId id="258" r:id="rId10"/>
    <p:sldId id="259" r:id="rId11"/>
    <p:sldId id="260" r:id="rId12"/>
    <p:sldId id="272" r:id="rId13"/>
    <p:sldId id="558" r:id="rId14"/>
    <p:sldId id="559" r:id="rId15"/>
    <p:sldId id="560" r:id="rId16"/>
    <p:sldId id="530" r:id="rId17"/>
    <p:sldId id="5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6" d="100"/>
          <a:sy n="66" d="100"/>
        </p:scale>
        <p:origin x="152" y="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5" Type="http://schemas.openxmlformats.org/officeDocument/2006/relationships/slideMaster" Target="slideMasters/slideMaster2.xml"/><Relationship Id="rId15" Type="http://schemas.openxmlformats.org/officeDocument/2006/relationships/slide" Target="slides/slide7.xml"/><Relationship Id="rId10" Type="http://schemas.openxmlformats.org/officeDocument/2006/relationships/slide" Target="slides/slide2.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2.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sv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26.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5.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1.sv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0.svg"/><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5" Type="http://schemas.openxmlformats.org/officeDocument/2006/relationships/image" Target="../media/image1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41.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41.svg"/><Relationship Id="rId5" Type="http://schemas.openxmlformats.org/officeDocument/2006/relationships/image" Target="../media/image2.png"/><Relationship Id="rId4" Type="http://schemas.openxmlformats.org/officeDocument/2006/relationships/image" Target="../media/image28.svg"/></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mod="1">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mod="1">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2.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1.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51.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p:txBody>
          <a:bodyPr>
            <a:normAutofit/>
          </a:bodyPr>
          <a:lstStyle/>
          <a:p>
            <a:r>
              <a:rPr lang="en-US" dirty="0"/>
              <a:t>Fresh  Grads – </a:t>
            </a:r>
            <a:r>
              <a:rPr lang="en-US" dirty="0" smtClean="0"/>
              <a:t>Group Project</a:t>
            </a:r>
          </a:p>
          <a:p>
            <a:r>
              <a:rPr lang="en-US" dirty="0" smtClean="0"/>
              <a:t>Online </a:t>
            </a:r>
            <a:r>
              <a:rPr lang="en-US" dirty="0" smtClean="0"/>
              <a:t>Job Portal </a:t>
            </a:r>
            <a:endParaRPr lang="en-US" dirty="0"/>
          </a:p>
        </p:txBody>
      </p:sp>
    </p:spTree>
    <p:extLst>
      <p:ext uri="{BB962C8B-B14F-4D97-AF65-F5344CB8AC3E}">
        <p14:creationId xmlns:p14="http://schemas.microsoft.com/office/powerpoint/2010/main" val="3126075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28701"/>
            <a:ext cx="6696124" cy="5415642"/>
          </a:xfrm>
        </p:spPr>
        <p:txBody>
          <a:bodyPr/>
          <a:lstStyle/>
          <a:p>
            <a:r>
              <a:rPr lang="en-US" sz="1200" dirty="0"/>
              <a:t>Tasks</a:t>
            </a:r>
            <a:r>
              <a:rPr lang="en-US" altLang="en-US" sz="1200" dirty="0"/>
              <a:t> Required in hire freelancer application</a:t>
            </a:r>
            <a:endParaRPr lang="en-US" sz="1200" dirty="0"/>
          </a:p>
          <a:p>
            <a:r>
              <a:rPr lang="en-US" sz="1200" dirty="0"/>
              <a:t>1) Recruiters should be able to post jobs</a:t>
            </a:r>
          </a:p>
          <a:p>
            <a:r>
              <a:rPr lang="en-US" sz="1200" dirty="0"/>
              <a:t>2) Recruiters should be able to search and bookmark freelancers</a:t>
            </a:r>
          </a:p>
          <a:p>
            <a:r>
              <a:rPr lang="en-US" sz="1200" dirty="0"/>
              <a:t>3) Recruiter can award the job to a freelancer</a:t>
            </a:r>
          </a:p>
          <a:p>
            <a:r>
              <a:rPr lang="en-US" sz="1200" dirty="0"/>
              <a:t>4) Recruiter can rate and provide a feedback for freelancer who has completed</a:t>
            </a:r>
          </a:p>
          <a:p>
            <a:r>
              <a:rPr lang="en-US" sz="1200" dirty="0"/>
              <a:t>the job for recruiter</a:t>
            </a:r>
          </a:p>
          <a:p>
            <a:r>
              <a:rPr lang="en-US" sz="1200" dirty="0"/>
              <a:t>5) Freelancers can search and apply for the jobs with a cover letter</a:t>
            </a:r>
          </a:p>
          <a:p>
            <a:r>
              <a:rPr lang="en-US" sz="1200" dirty="0"/>
              <a:t>6) Freelancers can look at all the previously applied </a:t>
            </a:r>
            <a:r>
              <a:rPr lang="en-US" sz="1200" dirty="0" err="1"/>
              <a:t>applied</a:t>
            </a:r>
            <a:endParaRPr lang="en-US" sz="1200" dirty="0"/>
          </a:p>
          <a:p>
            <a:r>
              <a:rPr lang="en-US" sz="1200" dirty="0"/>
              <a:t>7) Freelancers can search and bookmark the jobs</a:t>
            </a:r>
          </a:p>
          <a:p>
            <a:r>
              <a:rPr lang="en-US" sz="1200" dirty="0"/>
              <a:t>8) Recruiters can bookmark freelancers for a particular skill</a:t>
            </a:r>
          </a:p>
          <a:p>
            <a:endParaRPr lang="en-IN" sz="1200" dirty="0" smtClean="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spTree>
    <p:extLst>
      <p:ext uri="{BB962C8B-B14F-4D97-AF65-F5344CB8AC3E}">
        <p14:creationId xmlns:p14="http://schemas.microsoft.com/office/powerpoint/2010/main" val="3628894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47C2266-BBB7-4A58-BC79-B5B4BEFB7CDC}"/>
              </a:ext>
            </a:extLst>
          </p:cNvPr>
          <p:cNvSpPr>
            <a:spLocks noGrp="1"/>
          </p:cNvSpPr>
          <p:nvPr>
            <p:ph type="pic" sz="quarter" idx="10"/>
          </p:nvPr>
        </p:nvSpPr>
        <p:spPr/>
      </p:sp>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294777" y="372477"/>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22351" y="1730828"/>
            <a:ext cx="7197434" cy="1477328"/>
          </a:xfrm>
          <a:prstGeom prst="rect">
            <a:avLst/>
          </a:prstGeom>
          <a:noFill/>
        </p:spPr>
        <p:txBody>
          <a:bodyPr wrap="square" rtlCol="0">
            <a:spAutoFit/>
          </a:bodyPr>
          <a:lstStyle/>
          <a:p>
            <a:r>
              <a:rPr lang="en-US" dirty="0"/>
              <a:t>Application will be developed in following Sprints –</a:t>
            </a:r>
          </a:p>
          <a:p>
            <a:pPr marL="342900" indent="-342900">
              <a:buFont typeface="+mj-lt"/>
              <a:buAutoNum type="arabicPeriod"/>
            </a:pPr>
            <a:r>
              <a:rPr lang="en-US" dirty="0"/>
              <a:t>Core Java +JPA with Hibernate </a:t>
            </a:r>
          </a:p>
          <a:p>
            <a:pPr marL="342900" indent="-342900">
              <a:buFont typeface="+mj-lt"/>
              <a:buAutoNum type="arabicPeriod"/>
            </a:pPr>
            <a:r>
              <a:rPr lang="en-US" dirty="0"/>
              <a:t>Spring Boot + Rest Controller + JPA with Hibernate</a:t>
            </a:r>
          </a:p>
          <a:p>
            <a:pPr marL="342900" indent="-342900">
              <a:buFont typeface="+mj-lt"/>
              <a:buAutoNum type="arabicPeriod"/>
            </a:pPr>
            <a:r>
              <a:rPr lang="en-US" dirty="0"/>
              <a:t>Angular for UI design (Front End) + Integration with previous Sprint</a:t>
            </a:r>
          </a:p>
        </p:txBody>
      </p:sp>
    </p:spTree>
    <p:extLst>
      <p:ext uri="{BB962C8B-B14F-4D97-AF65-F5344CB8AC3E}">
        <p14:creationId xmlns:p14="http://schemas.microsoft.com/office/powerpoint/2010/main" val="6374367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2CF5FDB-D84D-4F96-AACD-9F7B0A2A3012}"/>
              </a:ext>
            </a:extLst>
          </p:cNvPr>
          <p:cNvSpPr>
            <a:spLocks noGrp="1"/>
          </p:cNvSpPr>
          <p:nvPr>
            <p:ph type="body" sz="quarter" idx="33"/>
          </p:nvPr>
        </p:nvSpPr>
        <p:spPr/>
        <p:txBody>
          <a:bodyPr/>
          <a:lstStyle/>
          <a:p>
            <a:endParaRPr lang="en-US" dirty="0"/>
          </a:p>
        </p:txBody>
      </p:sp>
      <p:sp>
        <p:nvSpPr>
          <p:cNvPr id="4" name="Title 3">
            <a:extLst>
              <a:ext uri="{FF2B5EF4-FFF2-40B4-BE49-F238E27FC236}">
                <a16:creationId xmlns:a16="http://schemas.microsoft.com/office/drawing/2014/main" id="{06F89B2F-4FE8-4FCC-9E43-B4A6CCE91ECE}"/>
              </a:ext>
            </a:extLst>
          </p:cNvPr>
          <p:cNvSpPr>
            <a:spLocks noGrp="1"/>
          </p:cNvSpPr>
          <p:nvPr>
            <p:ph type="title"/>
          </p:nvPr>
        </p:nvSpPr>
        <p:spPr/>
        <p:txBody>
          <a:bodyPr/>
          <a:lstStyle/>
          <a:p>
            <a:r>
              <a:rPr lang="en-US" dirty="0"/>
              <a:t>Plan</a:t>
            </a:r>
          </a:p>
        </p:txBody>
      </p:sp>
      <p:sp>
        <p:nvSpPr>
          <p:cNvPr id="7" name="Text Placeholder 5">
            <a:extLst>
              <a:ext uri="{FF2B5EF4-FFF2-40B4-BE49-F238E27FC236}">
                <a16:creationId xmlns:a16="http://schemas.microsoft.com/office/drawing/2014/main" id="{5016093D-90E2-4221-B4C3-A2263391E409}"/>
              </a:ext>
            </a:extLst>
          </p:cNvPr>
          <p:cNvSpPr txBox="1">
            <a:spLocks/>
          </p:cNvSpPr>
          <p:nvPr/>
        </p:nvSpPr>
        <p:spPr>
          <a:xfrm>
            <a:off x="417591" y="1199227"/>
            <a:ext cx="5588761" cy="5011014"/>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7013"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dirty="0" smtClean="0"/>
              <a:t> Design </a:t>
            </a:r>
          </a:p>
          <a:p>
            <a:pPr marL="806450" lvl="2" indent="-342900">
              <a:buFont typeface="+mj-lt"/>
              <a:buAutoNum type="arabicPeriod"/>
            </a:pPr>
            <a:r>
              <a:rPr lang="en-US" dirty="0" smtClean="0"/>
              <a:t>Generate the skeleton as per class design provided</a:t>
            </a:r>
          </a:p>
          <a:p>
            <a:pPr marL="342900" indent="-342900">
              <a:buFont typeface="+mj-lt"/>
              <a:buAutoNum type="arabicPeriod"/>
            </a:pPr>
            <a:endParaRPr lang="en-US" dirty="0" smtClean="0"/>
          </a:p>
          <a:p>
            <a:pPr marL="342900" indent="-342900">
              <a:buFont typeface="+mj-lt"/>
              <a:buAutoNum type="arabicPeriod"/>
            </a:pPr>
            <a:r>
              <a:rPr lang="en-US" dirty="0" smtClean="0"/>
              <a:t>TDD approach</a:t>
            </a:r>
          </a:p>
          <a:p>
            <a:pPr marL="806450" lvl="2" indent="-342900">
              <a:buFont typeface="+mj-lt"/>
              <a:buAutoNum type="arabicPeriod"/>
            </a:pPr>
            <a:r>
              <a:rPr lang="en-US" dirty="0" smtClean="0"/>
              <a:t>Identify test cases for each module</a:t>
            </a:r>
          </a:p>
          <a:p>
            <a:pPr marL="806450" lvl="2" indent="-342900">
              <a:buFont typeface="+mj-lt"/>
              <a:buAutoNum type="arabicPeriod"/>
            </a:pPr>
            <a:r>
              <a:rPr lang="en-US" dirty="0" smtClean="0"/>
              <a:t>Write Failing Test cases</a:t>
            </a:r>
          </a:p>
          <a:p>
            <a:pPr marL="806450" lvl="2" indent="-342900">
              <a:buFont typeface="+mj-lt"/>
              <a:buAutoNum type="arabicPeriod"/>
            </a:pPr>
            <a:r>
              <a:rPr lang="en-US" dirty="0" smtClean="0"/>
              <a:t>Convert the Test Cases in GREEN</a:t>
            </a:r>
          </a:p>
          <a:p>
            <a:pPr marL="342900" indent="-342900">
              <a:buFont typeface="+mj-lt"/>
              <a:buAutoNum type="arabicPeriod"/>
            </a:pPr>
            <a:endParaRPr lang="en-US" dirty="0" smtClean="0"/>
          </a:p>
          <a:p>
            <a:pPr marL="342900" indent="-342900">
              <a:buFont typeface="+mj-lt"/>
              <a:buAutoNum type="arabicPeriod"/>
            </a:pPr>
            <a:r>
              <a:rPr lang="en-US" dirty="0" smtClean="0"/>
              <a:t>Implement the case study in incremental manner</a:t>
            </a:r>
          </a:p>
          <a:p>
            <a:endParaRPr lang="en-US" dirty="0" smtClean="0"/>
          </a:p>
          <a:p>
            <a:endParaRPr lang="en-US" dirty="0" smtClean="0"/>
          </a:p>
          <a:p>
            <a:r>
              <a:rPr lang="en-US" dirty="0" smtClean="0"/>
              <a:t> </a:t>
            </a:r>
            <a:endParaRPr lang="en-US" dirty="0"/>
          </a:p>
        </p:txBody>
      </p:sp>
    </p:spTree>
    <p:extLst>
      <p:ext uri="{BB962C8B-B14F-4D97-AF65-F5344CB8AC3E}">
        <p14:creationId xmlns:p14="http://schemas.microsoft.com/office/powerpoint/2010/main" val="670880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3730357" y="3070715"/>
            <a:ext cx="2076703" cy="117402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Skill Management </a:t>
            </a:r>
            <a:r>
              <a:rPr lang="pt-PT" dirty="0" smtClean="0"/>
              <a:t>Module</a:t>
            </a:r>
            <a:endParaRPr lang="pt-PT" dirty="0"/>
          </a:p>
        </p:txBody>
      </p:sp>
      <p:sp>
        <p:nvSpPr>
          <p:cNvPr id="33" name="Oval 20">
            <a:extLst>
              <a:ext uri="{FF2B5EF4-FFF2-40B4-BE49-F238E27FC236}">
                <a16:creationId xmlns:a16="http://schemas.microsoft.com/office/drawing/2014/main" id="{704A5916-FAB5-47B8-ADED-506C29D2DF88}"/>
              </a:ext>
            </a:extLst>
          </p:cNvPr>
          <p:cNvSpPr/>
          <p:nvPr/>
        </p:nvSpPr>
        <p:spPr>
          <a:xfrm>
            <a:off x="1156447" y="2974462"/>
            <a:ext cx="2076703" cy="127027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smtClean="0"/>
              <a:t>Freelancer Management</a:t>
            </a:r>
          </a:p>
          <a:p>
            <a:pPr algn="ctr"/>
            <a:r>
              <a:rPr lang="pt-PT" dirty="0" smtClean="0"/>
              <a:t>Module</a:t>
            </a:r>
            <a:endParaRPr lang="pt-PT" dirty="0" smtClean="0"/>
          </a:p>
        </p:txBody>
      </p:sp>
      <p:sp>
        <p:nvSpPr>
          <p:cNvPr id="35" name="Oval 20">
            <a:extLst>
              <a:ext uri="{FF2B5EF4-FFF2-40B4-BE49-F238E27FC236}">
                <a16:creationId xmlns:a16="http://schemas.microsoft.com/office/drawing/2014/main" id="{3A7202CE-8F1F-4E00-8DB0-CE0947B673F9}"/>
              </a:ext>
            </a:extLst>
          </p:cNvPr>
          <p:cNvSpPr/>
          <p:nvPr/>
        </p:nvSpPr>
        <p:spPr>
          <a:xfrm>
            <a:off x="6508498" y="1294292"/>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944941" y="1294292"/>
            <a:ext cx="2076703" cy="127565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Admin</a:t>
            </a:r>
          </a:p>
          <a:p>
            <a:pPr algn="ctr"/>
            <a:r>
              <a:rPr lang="pt-PT" dirty="0" smtClean="0"/>
              <a:t>Module</a:t>
            </a:r>
            <a:endParaRPr lang="pt-PT" dirty="0"/>
          </a:p>
        </p:txBody>
      </p:sp>
      <p:sp>
        <p:nvSpPr>
          <p:cNvPr id="37" name="Oval 20">
            <a:extLst>
              <a:ext uri="{FF2B5EF4-FFF2-40B4-BE49-F238E27FC236}">
                <a16:creationId xmlns:a16="http://schemas.microsoft.com/office/drawing/2014/main" id="{6AE8A4D6-E312-4799-9FCE-3B5830D2F2FB}"/>
              </a:ext>
            </a:extLst>
          </p:cNvPr>
          <p:cNvSpPr/>
          <p:nvPr/>
        </p:nvSpPr>
        <p:spPr>
          <a:xfrm>
            <a:off x="1371031" y="1294292"/>
            <a:ext cx="2076703" cy="127565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Login Module</a:t>
            </a:r>
            <a:endParaRPr lang="pt-PT" dirty="0"/>
          </a:p>
        </p:txBody>
      </p:sp>
      <p:sp>
        <p:nvSpPr>
          <p:cNvPr id="38" name="Rectangle 37">
            <a:extLst>
              <a:ext uri="{FF2B5EF4-FFF2-40B4-BE49-F238E27FC236}">
                <a16:creationId xmlns:a16="http://schemas.microsoft.com/office/drawing/2014/main" id="{C3F142A6-2127-4062-B5F7-48CA59C26E16}"/>
              </a:ext>
            </a:extLst>
          </p:cNvPr>
          <p:cNvSpPr/>
          <p:nvPr/>
        </p:nvSpPr>
        <p:spPr>
          <a:xfrm>
            <a:off x="9082408" y="1349829"/>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9082408" y="5457285"/>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E8BB744-6374-4EDC-8D02-B80FA9F5D65F}"/>
              </a:ext>
            </a:extLst>
          </p:cNvPr>
          <p:cNvSpPr txBox="1"/>
          <p:nvPr/>
        </p:nvSpPr>
        <p:spPr>
          <a:xfrm>
            <a:off x="1156447" y="340659"/>
            <a:ext cx="5737412" cy="369332"/>
          </a:xfrm>
          <a:prstGeom prst="rect">
            <a:avLst/>
          </a:prstGeom>
          <a:noFill/>
        </p:spPr>
        <p:txBody>
          <a:bodyPr wrap="square" rtlCol="0">
            <a:spAutoFit/>
          </a:bodyPr>
          <a:lstStyle/>
          <a:p>
            <a:r>
              <a:rPr lang="en-US" dirty="0"/>
              <a:t>Modules</a:t>
            </a:r>
          </a:p>
        </p:txBody>
      </p:sp>
      <p:sp>
        <p:nvSpPr>
          <p:cNvPr id="22" name="Oval 20">
            <a:extLst>
              <a:ext uri="{FF2B5EF4-FFF2-40B4-BE49-F238E27FC236}">
                <a16:creationId xmlns:a16="http://schemas.microsoft.com/office/drawing/2014/main" id="{FB91610A-EB58-4E67-BCAE-78EF8A1EFCEE}"/>
              </a:ext>
            </a:extLst>
          </p:cNvPr>
          <p:cNvSpPr/>
          <p:nvPr/>
        </p:nvSpPr>
        <p:spPr>
          <a:xfrm>
            <a:off x="6549984" y="1290166"/>
            <a:ext cx="2076703" cy="1433784"/>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Recruiter Module</a:t>
            </a:r>
            <a:endParaRPr lang="pt-PT" dirty="0"/>
          </a:p>
        </p:txBody>
      </p:sp>
      <p:sp>
        <p:nvSpPr>
          <p:cNvPr id="11" name="Oval 20">
            <a:extLst>
              <a:ext uri="{FF2B5EF4-FFF2-40B4-BE49-F238E27FC236}">
                <a16:creationId xmlns:a16="http://schemas.microsoft.com/office/drawing/2014/main" id="{1351F80D-EFB6-4890-B8A4-A3688AF96054}"/>
              </a:ext>
            </a:extLst>
          </p:cNvPr>
          <p:cNvSpPr/>
          <p:nvPr/>
        </p:nvSpPr>
        <p:spPr>
          <a:xfrm>
            <a:off x="6549984" y="3114028"/>
            <a:ext cx="2076703" cy="108739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Job </a:t>
            </a:r>
            <a:r>
              <a:rPr lang="pt-PT" dirty="0" smtClean="0"/>
              <a:t>Module</a:t>
            </a:r>
            <a:endParaRPr lang="pt-PT" dirty="0"/>
          </a:p>
        </p:txBody>
      </p:sp>
      <p:sp>
        <p:nvSpPr>
          <p:cNvPr id="13" name="Oval 20">
            <a:extLst>
              <a:ext uri="{FF2B5EF4-FFF2-40B4-BE49-F238E27FC236}">
                <a16:creationId xmlns:a16="http://schemas.microsoft.com/office/drawing/2014/main" id="{704A5916-FAB5-47B8-ADED-506C29D2DF88}"/>
              </a:ext>
            </a:extLst>
          </p:cNvPr>
          <p:cNvSpPr/>
          <p:nvPr/>
        </p:nvSpPr>
        <p:spPr>
          <a:xfrm>
            <a:off x="3730356" y="4604226"/>
            <a:ext cx="2076703" cy="127027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smtClean="0"/>
              <a:t>Job Application</a:t>
            </a:r>
          </a:p>
          <a:p>
            <a:pPr algn="ctr"/>
            <a:r>
              <a:rPr lang="pt-PT" dirty="0" smtClean="0"/>
              <a:t>Module</a:t>
            </a:r>
            <a:endParaRPr lang="pt-PT" dirty="0" smtClean="0"/>
          </a:p>
        </p:txBody>
      </p:sp>
      <p:sp>
        <p:nvSpPr>
          <p:cNvPr id="14" name="Oval 20">
            <a:extLst>
              <a:ext uri="{FF2B5EF4-FFF2-40B4-BE49-F238E27FC236}">
                <a16:creationId xmlns:a16="http://schemas.microsoft.com/office/drawing/2014/main" id="{704A5916-FAB5-47B8-ADED-506C29D2DF88}"/>
              </a:ext>
            </a:extLst>
          </p:cNvPr>
          <p:cNvSpPr/>
          <p:nvPr/>
        </p:nvSpPr>
        <p:spPr>
          <a:xfrm>
            <a:off x="6508497" y="4591505"/>
            <a:ext cx="2076703" cy="127027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Feedback </a:t>
            </a:r>
            <a:r>
              <a:rPr lang="pt-PT" dirty="0" smtClean="0"/>
              <a:t>Module</a:t>
            </a:r>
            <a:endParaRPr lang="pt-PT" dirty="0" smtClean="0"/>
          </a:p>
        </p:txBody>
      </p:sp>
      <p:sp>
        <p:nvSpPr>
          <p:cNvPr id="15" name="Oval 20">
            <a:extLst>
              <a:ext uri="{FF2B5EF4-FFF2-40B4-BE49-F238E27FC236}">
                <a16:creationId xmlns:a16="http://schemas.microsoft.com/office/drawing/2014/main" id="{704A5916-FAB5-47B8-ADED-506C29D2DF88}"/>
              </a:ext>
            </a:extLst>
          </p:cNvPr>
          <p:cNvSpPr/>
          <p:nvPr/>
        </p:nvSpPr>
        <p:spPr>
          <a:xfrm>
            <a:off x="1302934" y="4604225"/>
            <a:ext cx="2076703" cy="1270279"/>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err="1" smtClean="0"/>
              <a:t>BookMark</a:t>
            </a:r>
            <a:r>
              <a:rPr lang="en-US" altLang="en-US" dirty="0" smtClean="0"/>
              <a:t> Job Module </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922711"/>
            <a:ext cx="69743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rPr>
              <a:t>POJO Classes:</a:t>
            </a:r>
            <a:endParaRPr kumimoji="0" lang="en-US" altLang="en-US" sz="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6" name="Content Placeholder 3" descr="entities"/>
          <p:cNvPicPr>
            <a:picLocks noChangeAspect="1"/>
          </p:cNvPicPr>
          <p:nvPr/>
        </p:nvPicPr>
        <p:blipFill>
          <a:blip r:embed="rId2"/>
          <a:stretch>
            <a:fillRect/>
          </a:stretch>
        </p:blipFill>
        <p:spPr>
          <a:xfrm>
            <a:off x="3176337" y="251996"/>
            <a:ext cx="4417996" cy="6251416"/>
          </a:xfrm>
          <a:prstGeom prst="rect">
            <a:avLst/>
          </a:prstGeom>
        </p:spPr>
      </p:pic>
    </p:spTree>
    <p:extLst>
      <p:ext uri="{BB962C8B-B14F-4D97-AF65-F5344CB8AC3E}">
        <p14:creationId xmlns:p14="http://schemas.microsoft.com/office/powerpoint/2010/main" val="23743041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Service Interface:</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7" name="Content Placeholder 3" descr="services"/>
          <p:cNvPicPr>
            <a:picLocks noChangeAspect="1"/>
          </p:cNvPicPr>
          <p:nvPr/>
        </p:nvPicPr>
        <p:blipFill>
          <a:blip r:embed="rId2"/>
          <a:stretch>
            <a:fillRect/>
          </a:stretch>
        </p:blipFill>
        <p:spPr>
          <a:xfrm>
            <a:off x="4706754" y="151912"/>
            <a:ext cx="5236143" cy="6404247"/>
          </a:xfrm>
          <a:prstGeom prst="rect">
            <a:avLst/>
          </a:prstGeom>
        </p:spPr>
      </p:pic>
    </p:spTree>
    <p:extLst>
      <p:ext uri="{BB962C8B-B14F-4D97-AF65-F5344CB8AC3E}">
        <p14:creationId xmlns:p14="http://schemas.microsoft.com/office/powerpoint/2010/main" val="5734564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sp>
        <p:nvSpPr>
          <p:cNvPr id="3" name="TextBox 2">
            <a:extLst>
              <a:ext uri="{FF2B5EF4-FFF2-40B4-BE49-F238E27FC236}">
                <a16:creationId xmlns:a16="http://schemas.microsoft.com/office/drawing/2014/main" id="{D27F9514-8BB6-4452-A941-099C600254D4}"/>
              </a:ext>
            </a:extLst>
          </p:cNvPr>
          <p:cNvSpPr txBox="1"/>
          <p:nvPr/>
        </p:nvSpPr>
        <p:spPr>
          <a:xfrm>
            <a:off x="1105593" y="482138"/>
            <a:ext cx="18229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Design</a:t>
            </a:r>
          </a:p>
        </p:txBody>
      </p:sp>
      <p:sp>
        <p:nvSpPr>
          <p:cNvPr id="4" name="Rectangle 2">
            <a:extLst>
              <a:ext uri="{FF2B5EF4-FFF2-40B4-BE49-F238E27FC236}">
                <a16:creationId xmlns:a16="http://schemas.microsoft.com/office/drawing/2014/main" id="{CE8B5AD8-A686-4F9E-ACDB-30E202BA1E28}"/>
              </a:ext>
            </a:extLst>
          </p:cNvPr>
          <p:cNvSpPr>
            <a:spLocks noChangeArrowheads="1"/>
          </p:cNvSpPr>
          <p:nvPr/>
        </p:nvSpPr>
        <p:spPr bwMode="auto">
          <a:xfrm>
            <a:off x="1105593" y="1030432"/>
            <a:ext cx="69743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00000"/>
                </a:solidFill>
                <a:effectLst/>
                <a:uLnTx/>
                <a:uFillTx/>
                <a:latin typeface="Verdana"/>
                <a:ea typeface="+mn-ea"/>
                <a:cs typeface="+mn-cs"/>
              </a:rPr>
              <a:t>Repository:</a:t>
            </a: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pic>
        <p:nvPicPr>
          <p:cNvPr id="6" name="Content Placeholder 7" descr="daos"/>
          <p:cNvPicPr>
            <a:picLocks noChangeAspect="1"/>
          </p:cNvPicPr>
          <p:nvPr/>
        </p:nvPicPr>
        <p:blipFill>
          <a:blip r:embed="rId2"/>
          <a:stretch>
            <a:fillRect/>
          </a:stretch>
        </p:blipFill>
        <p:spPr>
          <a:xfrm>
            <a:off x="4821381" y="474592"/>
            <a:ext cx="4495874" cy="5753772"/>
          </a:xfrm>
          <a:prstGeom prst="rect">
            <a:avLst/>
          </a:prstGeom>
        </p:spPr>
      </p:pic>
    </p:spTree>
    <p:extLst>
      <p:ext uri="{BB962C8B-B14F-4D97-AF65-F5344CB8AC3E}">
        <p14:creationId xmlns:p14="http://schemas.microsoft.com/office/powerpoint/2010/main" val="4133769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dirty="0"/>
              <a:t>Questions</a:t>
            </a:r>
            <a:endParaRPr lang="pt-PT"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C95F5B-AB35-40B8-B7CD-290AC6E928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10014</TotalTime>
  <Words>221</Words>
  <Application>Microsoft Office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10</vt:i4>
      </vt:variant>
    </vt:vector>
  </HeadingPairs>
  <TitlesOfParts>
    <vt:vector size="22" baseType="lpstr">
      <vt:lpstr>Arial</vt:lpstr>
      <vt:lpstr>Calibri</vt:lpstr>
      <vt:lpstr>Georgia</vt:lpstr>
      <vt:lpstr>Segoe UI</vt:lpstr>
      <vt:lpstr>Times New Roman</vt:lpstr>
      <vt:lpstr>Verdana</vt:lpstr>
      <vt:lpstr>Wingdings</vt:lpstr>
      <vt:lpstr>Capgemini 2017_Cover slides</vt:lpstr>
      <vt:lpstr>Content Layouts</vt:lpstr>
      <vt:lpstr>Content and Image Layouts</vt:lpstr>
      <vt:lpstr>Section slides</vt:lpstr>
      <vt:lpstr>1_Content Layouts</vt:lpstr>
      <vt:lpstr>PowerPoint Presentation</vt:lpstr>
      <vt:lpstr>Problem Statement</vt:lpstr>
      <vt:lpstr>PowerPoint Presentation</vt:lpstr>
      <vt:lpstr>Plan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Naik, Yogini</cp:lastModifiedBy>
  <cp:revision>40</cp:revision>
  <dcterms:created xsi:type="dcterms:W3CDTF">2018-05-28T05:37:39Z</dcterms:created>
  <dcterms:modified xsi:type="dcterms:W3CDTF">2020-10-17T14:25:40Z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